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51435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Overpass"/>
      <p:regular r:id="rId34"/>
      <p:bold r:id="rId35"/>
      <p:italic r:id="rId36"/>
      <p:boldItalic r:id="rId37"/>
    </p:embeddedFont>
    <p:embeddedFont>
      <p:font typeface="Overpass Mon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h2rc3BW1foF68ulOq0Ack4NHtc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7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6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9.xml"/><Relationship Id="rId35" Type="http://schemas.openxmlformats.org/officeDocument/2006/relationships/font" Target="fonts/Overpass-bold.fntdata"/><Relationship Id="rId12" Type="http://schemas.openxmlformats.org/officeDocument/2006/relationships/slide" Target="slides/slide8.xml"/><Relationship Id="rId34" Type="http://schemas.openxmlformats.org/officeDocument/2006/relationships/font" Target="fonts/Overpass-regular.fntdata"/><Relationship Id="rId15" Type="http://schemas.openxmlformats.org/officeDocument/2006/relationships/slide" Target="slides/slide11.xml"/><Relationship Id="rId37" Type="http://schemas.openxmlformats.org/officeDocument/2006/relationships/font" Target="fonts/Overpass-boldItalic.fntdata"/><Relationship Id="rId14" Type="http://schemas.openxmlformats.org/officeDocument/2006/relationships/slide" Target="slides/slide10.xml"/><Relationship Id="rId36" Type="http://schemas.openxmlformats.org/officeDocument/2006/relationships/font" Target="fonts/Overpass-italic.fntdata"/><Relationship Id="rId17" Type="http://schemas.openxmlformats.org/officeDocument/2006/relationships/slide" Target="slides/slide13.xml"/><Relationship Id="rId39" Type="http://schemas.openxmlformats.org/officeDocument/2006/relationships/font" Target="fonts/OverpassMono-bold.fntdata"/><Relationship Id="rId16" Type="http://schemas.openxmlformats.org/officeDocument/2006/relationships/slide" Target="slides/slide12.xml"/><Relationship Id="rId38" Type="http://schemas.openxmlformats.org/officeDocument/2006/relationships/font" Target="fonts/OverpassMon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93ae59646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93ae59646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993ae59646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3b1534cc4_1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a3b1534cc4_1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3b1534cc4_1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3b1534cc4_1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a3b1534cc4_1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3b1534cc4_1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93ae59646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993ae59646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993ae59646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93ae59646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993ae59646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993ae59646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a3985cf962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a3985cf962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a3985cf962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3b1534cc4_1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3a3b1534cc4_1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a3b1534cc4_1_4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3b1534cc4_1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a3b1534cc4_1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a3b1534cc4_1_4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3b1534cc4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a3b1534cc4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As a best practice: never manually instantiate outside of defining file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Best practice 2: don’t put custom types/structs with special invariants in public interfaces/abi.decode output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Raw memory managing types can violate compiler invariants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structs always dynamically allocated in memory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simple functions may or may not be inlined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boilerplate: no generics, redefine custom operators, using syntax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for convenient in-place mutation style syntax =&gt; need pointer indirection</a:t>
            </a:r>
            <a:endParaRPr/>
          </a:p>
        </p:txBody>
      </p:sp>
      <p:sp>
        <p:nvSpPr>
          <p:cNvPr id="364" name="Google Shape;364;g3a3b1534cc4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3b1534cc4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a3b1534cc4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3a3b1534cc4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a1e233db0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g3a1e233db0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gas golfing with solidity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Senior auditor at Quantstamp in 2022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freelanced as a smart contract developer working on DeFi protocols (1Hive, delegatexyz, Blueberry finance, Enso)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32" name="Google Shape;32;g3a1e233db0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3b1534cc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a3b1534cc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do we fix this =&gt; need to improve the core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no matter how much you abstract if abstractions are fundamentally </a:t>
            </a:r>
            <a:r>
              <a:rPr lang="en-US"/>
              <a:t>porous</a:t>
            </a:r>
            <a:r>
              <a:rPr lang="en-US"/>
              <a:t> the final result is porous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partially address issues with 3rd party tools (foundry style pre-processing, static analysis) =&gt; problem is not everyone runs these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Pretty easy to fix at the language level: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Introduce generalized encapsulation like nearly every other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more consistent inlining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default structs to stack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have generics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Problem: Solidity moves very slowly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is why I’m building Sensei, Vyper &amp; Solidity are slow to ship major language features =&gt; need a fresh start to move quickly, core solidity has similar ideas but ??? on their timeline, building a new language is also easier than most people think.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Features to make it better: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Generalize encapsulation, any custom type should be able to make its state private to enforce its own invariants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Put structs &amp; custom types on the stack by default to reduce gas overhead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Implement basic compiler optimizations for memory &amp; inlining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Generics to reduce boilerplate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Standard library that leverages TDD for the basic stuff out of the box already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Scan this QR code to join the private beta</a:t>
            </a:r>
            <a:endParaRPr/>
          </a:p>
        </p:txBody>
      </p:sp>
      <p:sp>
        <p:nvSpPr>
          <p:cNvPr id="401" name="Google Shape;401;g3a3b1534cc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3b1534cc4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3a3b1534cc4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a3b1534cc4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3b1534cc4_1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a3b1534cc4_1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a3b1534cc4_1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3b1534cc4_1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a3b1534cc4_1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a3b1534cc4_1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a4a4d85c3b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a4a4d85c3b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I’ll share a link to the slides on twitter for anyone who wants them</a:t>
            </a:r>
            <a:endParaRPr/>
          </a:p>
        </p:txBody>
      </p:sp>
      <p:sp>
        <p:nvSpPr>
          <p:cNvPr id="506" name="Google Shape;506;g3a4a4d85c3b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Remind audience about why security matters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Teams shutdown despite being skilled &amp; well founded because of smart contract bugs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Probably one of the largest DeFi business risks after finding PMF</a:t>
            </a:r>
            <a:endParaRPr/>
          </a:p>
        </p:txBody>
      </p:sp>
      <p:sp>
        <p:nvSpPr>
          <p:cNvPr id="52" name="Google Shape;52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Our goal is to write perfect code but the reality is deadlines, product launches and last minute crunches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Our real end-security is dependent on our available resources and how efficiently we utilize them to develop &amp; validate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Under this model, things one might not immediately expect to translate into better/worse security actually have a great impact: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Developer Productivity (compile times, test times, ability to more easily interface tests with contracts) =&gt; better 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Detecting and preventing small bugs that would’ve been caught later by testing/audits anyway =&gt; better security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Static analysis tool that reveals bugs but has high positive rate (e.g. slither back in the day) =&gt; potentially worse security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Type driven development =&gt; way to catch simple bugs earlier, core principle: the compiler’s type system can be leveraged as an easy to use powerful static analysis tool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75" name="Google Shape;7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93ae596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993ae596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what are the key principles of type driven development</a:t>
            </a:r>
            <a:endParaRPr/>
          </a:p>
        </p:txBody>
      </p:sp>
      <p:sp>
        <p:nvSpPr>
          <p:cNvPr id="94" name="Google Shape;94;g3993ae596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93ae59646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993ae5964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993ae59646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93ae59646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993ae59646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993ae59646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93ae59646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993ae59646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even in this example code is clearer than it usually would be because of the longer &amp; explicit names</a:t>
            </a:r>
            <a:endParaRPr/>
          </a:p>
        </p:txBody>
      </p:sp>
      <p:sp>
        <p:nvSpPr>
          <p:cNvPr id="162" name="Google Shape;162;g3993ae59646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93ae59646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993ae59646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993ae59646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9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64.png"/><Relationship Id="rId7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1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7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7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1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63.png"/><Relationship Id="rId7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95.png"/><Relationship Id="rId7" Type="http://schemas.openxmlformats.org/officeDocument/2006/relationships/image" Target="../media/image9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2.png"/><Relationship Id="rId4" Type="http://schemas.openxmlformats.org/officeDocument/2006/relationships/image" Target="../media/image87.png"/><Relationship Id="rId5" Type="http://schemas.openxmlformats.org/officeDocument/2006/relationships/image" Target="../media/image35.png"/><Relationship Id="rId6" Type="http://schemas.openxmlformats.org/officeDocument/2006/relationships/image" Target="../media/image81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1" Type="http://schemas.openxmlformats.org/officeDocument/2006/relationships/image" Target="../media/image52.png"/><Relationship Id="rId10" Type="http://schemas.openxmlformats.org/officeDocument/2006/relationships/image" Target="../media/image88.png"/><Relationship Id="rId9" Type="http://schemas.openxmlformats.org/officeDocument/2006/relationships/image" Target="../media/image53.png"/><Relationship Id="rId5" Type="http://schemas.openxmlformats.org/officeDocument/2006/relationships/image" Target="../media/image13.png"/><Relationship Id="rId6" Type="http://schemas.openxmlformats.org/officeDocument/2006/relationships/image" Target="../media/image76.png"/><Relationship Id="rId7" Type="http://schemas.openxmlformats.org/officeDocument/2006/relationships/image" Target="../media/image51.png"/><Relationship Id="rId8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8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3.png"/><Relationship Id="rId6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00400"/>
            <a:ext cx="3495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476250" y="381000"/>
            <a:ext cx="133826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Overpass"/>
              <a:buNone/>
            </a:pPr>
            <a:r>
              <a:rPr lang="en-US" sz="105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$ cat title.txt</a:t>
            </a:r>
            <a:endParaRPr sz="1050">
              <a:solidFill>
                <a:srgbClr val="F8F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449550" y="2174088"/>
            <a:ext cx="8244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5250"/>
              <a:buFont typeface="Overpass Mono"/>
              <a:buNone/>
            </a:pPr>
            <a:r>
              <a:rPr lang="en-US" sz="24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How Type-Driven Development Can Turbocharge your Contract's Security</a:t>
            </a:r>
            <a:endParaRPr sz="24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76250" y="3050038"/>
            <a:ext cx="66627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Brought to you by @philogy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93ae59646_0_71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993ae59646_0_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g3993ae59646_0_71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g3993ae59646_0_71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0" name="Google Shape;210;g3993ae5964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3993ae59646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3993ae59646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3993ae5964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3993ae59646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g3993ae5964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g3993ae5964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7" name="Google Shape;217;g3993ae59646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993ae59646_0_71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man transfer-ownership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993ae59646_0_71"/>
          <p:cNvSpPr/>
          <p:nvPr/>
        </p:nvSpPr>
        <p:spPr>
          <a:xfrm>
            <a:off x="476250" y="1252550"/>
            <a:ext cx="369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Case Study III: transferOwnership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993ae59646_0_71"/>
          <p:cNvSpPr/>
          <p:nvPr/>
        </p:nvSpPr>
        <p:spPr>
          <a:xfrm>
            <a:off x="495300" y="2833849"/>
            <a:ext cx="40767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⚠️ Input requirements not clear from definition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⚠️ Duplication of verification logic “just in case”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💡 </a:t>
            </a:r>
            <a:r>
              <a:rPr b="1"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Solution: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Signal intent with types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1" name="Google Shape;221;g3993ae59646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4200" y="789825"/>
            <a:ext cx="3367611" cy="153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993ae59646_0_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925" y="2921850"/>
            <a:ext cx="4038150" cy="1424147"/>
          </a:xfrm>
          <a:prstGeom prst="rect">
            <a:avLst/>
          </a:prstGeom>
          <a:solidFill>
            <a:srgbClr val="1C1C5D"/>
          </a:solidFill>
          <a:ln>
            <a:noFill/>
          </a:ln>
        </p:spPr>
      </p:pic>
      <p:cxnSp>
        <p:nvCxnSpPr>
          <p:cNvPr id="223" name="Google Shape;223;g3993ae59646_0_71"/>
          <p:cNvCxnSpPr/>
          <p:nvPr/>
        </p:nvCxnSpPr>
        <p:spPr>
          <a:xfrm>
            <a:off x="6474850" y="3519875"/>
            <a:ext cx="725400" cy="0"/>
          </a:xfrm>
          <a:prstGeom prst="straightConnector1">
            <a:avLst/>
          </a:prstGeom>
          <a:noFill/>
          <a:ln cap="flat" cmpd="sng" w="28575">
            <a:solidFill>
              <a:srgbClr val="58D69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g3993ae59646_0_71"/>
          <p:cNvCxnSpPr/>
          <p:nvPr/>
        </p:nvCxnSpPr>
        <p:spPr>
          <a:xfrm>
            <a:off x="6074700" y="3965600"/>
            <a:ext cx="739200" cy="0"/>
          </a:xfrm>
          <a:prstGeom prst="straightConnector1">
            <a:avLst/>
          </a:prstGeom>
          <a:noFill/>
          <a:ln cap="flat" cmpd="sng" w="28575">
            <a:solidFill>
              <a:srgbClr val="58D69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g3a3b1534cc4_1_427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2B247C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1" name="Google Shape;231;g3a3b1534cc4_1_427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g3a3b1534cc4_1_427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3" name="Google Shape;233;g3a3b1534cc4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g3a3b1534cc4_1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g3a3b1534cc4_1_4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g3a3b1534cc4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g3a3b1534cc4_1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g3a3b1534cc4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g3a3b1534cc4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g3a3b1534cc4_1_4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a3b1534cc4_1_427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tdd --help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a3b1534cc4_1_427"/>
          <p:cNvSpPr/>
          <p:nvPr/>
        </p:nvSpPr>
        <p:spPr>
          <a:xfrm>
            <a:off x="476250" y="1781175"/>
            <a:ext cx="4076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When to apply Type Driven Development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(TDD)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43" name="Google Shape;243;g3a3b1534cc4_1_427"/>
          <p:cNvSpPr/>
          <p:nvPr/>
        </p:nvSpPr>
        <p:spPr>
          <a:xfrm>
            <a:off x="5028700" y="1633800"/>
            <a:ext cx="40290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✨ documenting subtle requirements in  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      comments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g3a3b1534cc4_1_409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2B247C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g3a3b1534cc4_1_409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g3a3b1534cc4_1_409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2" name="Google Shape;252;g3a3b1534cc4_1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3" name="Google Shape;253;g3a3b1534cc4_1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g3a3b1534cc4_1_4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g3a3b1534cc4_1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g3a3b1534cc4_1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g3a3b1534cc4_1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g3a3b1534cc4_1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g3a3b1534cc4_1_4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a3b1534cc4_1_409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tdd --help</a:t>
            </a:r>
            <a:endParaRPr sz="105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1" name="Google Shape;261;g3a3b1534cc4_1_409"/>
          <p:cNvSpPr/>
          <p:nvPr/>
        </p:nvSpPr>
        <p:spPr>
          <a:xfrm>
            <a:off x="476250" y="1781175"/>
            <a:ext cx="4076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When to apply Type Driven Development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(TDD)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62" name="Google Shape;262;g3a3b1534cc4_1_409"/>
          <p:cNvSpPr/>
          <p:nvPr/>
        </p:nvSpPr>
        <p:spPr>
          <a:xfrm>
            <a:off x="5028700" y="1633800"/>
            <a:ext cx="40290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✨</a:t>
            </a:r>
            <a:r>
              <a:rPr lang="en-US" sz="1575">
                <a:solidFill>
                  <a:srgbClr val="808CED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documenting subtle requirements in  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     comments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✨  want to ensure caller doesn’t forget to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       handle certain states/values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g3993ae59646_0_273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2B247C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g3993ae59646_0_273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g3993ae59646_0_273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1" name="Google Shape;271;g3993ae59646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g3993ae59646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g3993ae59646_0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g3993ae59646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g3993ae59646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g3993ae59646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g3993ae59646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g3993ae59646_0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993ae59646_0_273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tdd --help</a:t>
            </a:r>
            <a:endParaRPr sz="105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0" name="Google Shape;280;g3993ae59646_0_273"/>
          <p:cNvSpPr/>
          <p:nvPr/>
        </p:nvSpPr>
        <p:spPr>
          <a:xfrm>
            <a:off x="476250" y="1781175"/>
            <a:ext cx="4076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When to apply Type Driven Development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(TDD)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281" name="Google Shape;281;g3993ae59646_0_273"/>
          <p:cNvSpPr/>
          <p:nvPr/>
        </p:nvSpPr>
        <p:spPr>
          <a:xfrm>
            <a:off x="5028700" y="1633800"/>
            <a:ext cx="40290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✨ </a:t>
            </a: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documenting subtle requirements in  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     comments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✨  want to ensure caller doesn’t forget to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      handle certain states/values</a:t>
            </a:r>
            <a:endParaRPr sz="1575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✨  using base types for similar but distinct 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       concepts such as different units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93ae59646_0_213"/>
          <p:cNvSpPr/>
          <p:nvPr/>
        </p:nvSpPr>
        <p:spPr>
          <a:xfrm>
            <a:off x="1757363" y="1614488"/>
            <a:ext cx="56292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993ae59646_0_213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9" name="Google Shape;289;g3993ae59646_0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50" y="2890838"/>
            <a:ext cx="1866900" cy="1869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g3993ae59646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g3993ae59646_0_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g3993ae59646_0_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g3993ae59646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g3993ae59646_0_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g3993ae59646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g3993ae59646_0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g3993ae59646_0_2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993ae59646_0_213"/>
          <p:cNvSpPr/>
          <p:nvPr/>
        </p:nvSpPr>
        <p:spPr>
          <a:xfrm>
            <a:off x="1757363" y="1614488"/>
            <a:ext cx="7653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993ae59646_0_213"/>
          <p:cNvSpPr/>
          <p:nvPr/>
        </p:nvSpPr>
        <p:spPr>
          <a:xfrm>
            <a:off x="1757363" y="1757363"/>
            <a:ext cx="60864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800"/>
              <a:buFont typeface="Overpass Mono"/>
              <a:buNone/>
            </a:pPr>
            <a:r>
              <a:rPr lang="en-US" sz="1800">
                <a:solidFill>
                  <a:srgbClr val="EEC659"/>
                </a:solidFill>
                <a:latin typeface="Overpass Mono"/>
                <a:ea typeface="Overpass Mono"/>
                <a:cs typeface="Overpass Mono"/>
                <a:sym typeface="Overpass Mono"/>
              </a:rPr>
              <a:t>... Btw, did you spot the problem in one of the examples?</a:t>
            </a:r>
            <a:endParaRPr i="0" sz="1800" u="none" cap="none" strike="noStrike">
              <a:solidFill>
                <a:srgbClr val="EEC65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3985cf962_0_19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6" name="Google Shape;306;g3a3985cf9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g3a3985cf96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g3a3985cf962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g3a3985cf9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g3a3985cf96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g3a3985cf9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g3a3985cf962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g3a3985cf96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a3985cf962_0_19"/>
          <p:cNvSpPr/>
          <p:nvPr/>
        </p:nvSpPr>
        <p:spPr>
          <a:xfrm>
            <a:off x="1757363" y="1614488"/>
            <a:ext cx="7653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3a3985cf962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50" y="790237"/>
            <a:ext cx="8078475" cy="2849075"/>
          </a:xfrm>
          <a:prstGeom prst="rect">
            <a:avLst/>
          </a:prstGeom>
          <a:solidFill>
            <a:srgbClr val="1C1C5D"/>
          </a:solidFill>
          <a:ln>
            <a:noFill/>
          </a:ln>
        </p:spPr>
      </p:pic>
      <p:sp>
        <p:nvSpPr>
          <p:cNvPr id="316" name="Google Shape;316;g3a3985cf962_0_19"/>
          <p:cNvSpPr/>
          <p:nvPr/>
        </p:nvSpPr>
        <p:spPr>
          <a:xfrm>
            <a:off x="6361775" y="1672127"/>
            <a:ext cx="7653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a3985cf962_0_19"/>
          <p:cNvSpPr/>
          <p:nvPr/>
        </p:nvSpPr>
        <p:spPr>
          <a:xfrm>
            <a:off x="532750" y="3639325"/>
            <a:ext cx="8078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❌ 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Solidity sees “NonZeroAddress” as an alias for “address” for purposes of ABI encoding/decoding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8" name="Google Shape;318;g3a3985cf962_0_19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EEC659"/>
                </a:solidFill>
                <a:latin typeface="Overpass"/>
                <a:ea typeface="Overpass"/>
                <a:cs typeface="Overpass"/>
                <a:sym typeface="Overpass"/>
              </a:rPr>
              <a:t>…let’s take a closer look </a:t>
            </a:r>
            <a:r>
              <a:rPr lang="en-US" sz="1050">
                <a:solidFill>
                  <a:srgbClr val="EEC659"/>
                </a:solidFill>
                <a:latin typeface="Overpass"/>
                <a:ea typeface="Overpass"/>
                <a:cs typeface="Overpass"/>
                <a:sym typeface="Overpass"/>
              </a:rPr>
              <a:t>👀</a:t>
            </a:r>
            <a:endParaRPr i="0" sz="1050" u="none" cap="none" strike="noStrike">
              <a:solidFill>
                <a:srgbClr val="EEC6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9" name="Google Shape;319;g3a3985cf962_0_19"/>
          <p:cNvSpPr/>
          <p:nvPr/>
        </p:nvSpPr>
        <p:spPr>
          <a:xfrm>
            <a:off x="476250" y="381000"/>
            <a:ext cx="1999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EEC659"/>
                </a:solidFill>
                <a:latin typeface="Overpass"/>
                <a:ea typeface="Overpass"/>
                <a:cs typeface="Overpass"/>
                <a:sym typeface="Overpass"/>
              </a:rPr>
              <a:t>can you see it now?</a:t>
            </a:r>
            <a:endParaRPr i="0" sz="1050" u="none" cap="none" strike="noStrike">
              <a:solidFill>
                <a:srgbClr val="EEC6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20" name="Google Shape;320;g3a3985cf962_0_19"/>
          <p:cNvSpPr/>
          <p:nvPr/>
        </p:nvSpPr>
        <p:spPr>
          <a:xfrm>
            <a:off x="3795600" y="1672125"/>
            <a:ext cx="15132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3b1534cc4_1_445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7" name="Google Shape;327;g3a3b1534cc4_1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8" name="Google Shape;328;g3a3b1534cc4_1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9" name="Google Shape;329;g3a3b1534cc4_1_4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0" name="Google Shape;330;g3a3b1534cc4_1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1" name="Google Shape;331;g3a3b1534cc4_1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g3a3b1534cc4_1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g3a3b1534cc4_1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g3a3b1534cc4_1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a3b1534cc4_1_445"/>
          <p:cNvSpPr/>
          <p:nvPr/>
        </p:nvSpPr>
        <p:spPr>
          <a:xfrm>
            <a:off x="1757363" y="1614488"/>
            <a:ext cx="7653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3a3b1534cc4_1_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50" y="790237"/>
            <a:ext cx="8078475" cy="2849075"/>
          </a:xfrm>
          <a:prstGeom prst="rect">
            <a:avLst/>
          </a:prstGeom>
          <a:solidFill>
            <a:srgbClr val="1C1C5D"/>
          </a:solidFill>
          <a:ln>
            <a:noFill/>
          </a:ln>
        </p:spPr>
      </p:pic>
      <p:sp>
        <p:nvSpPr>
          <p:cNvPr id="337" name="Google Shape;337;g3a3b1534cc4_1_445"/>
          <p:cNvSpPr/>
          <p:nvPr/>
        </p:nvSpPr>
        <p:spPr>
          <a:xfrm>
            <a:off x="6361775" y="1672127"/>
            <a:ext cx="7653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a3b1534cc4_1_445"/>
          <p:cNvSpPr/>
          <p:nvPr/>
        </p:nvSpPr>
        <p:spPr>
          <a:xfrm>
            <a:off x="532750" y="3639325"/>
            <a:ext cx="8078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❌</a:t>
            </a:r>
            <a:r>
              <a:rPr lang="en-US" sz="12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 Solidity sees “NonZeroAddress” as an alias for “address” for purposes of ABI encoding/decoding</a:t>
            </a:r>
            <a:endParaRPr sz="12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❌ Will not validate our invariant that “x != 0”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39" name="Google Shape;339;g3a3b1534cc4_1_445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EEC659"/>
                </a:solidFill>
                <a:latin typeface="Overpass"/>
                <a:ea typeface="Overpass"/>
                <a:cs typeface="Overpass"/>
                <a:sym typeface="Overpass"/>
              </a:rPr>
              <a:t>…let’s take a closer look 👀</a:t>
            </a:r>
            <a:endParaRPr i="0" sz="1050" u="none" cap="none" strike="noStrike">
              <a:solidFill>
                <a:srgbClr val="EEC6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40" name="Google Shape;340;g3a3b1534cc4_1_445"/>
          <p:cNvSpPr/>
          <p:nvPr/>
        </p:nvSpPr>
        <p:spPr>
          <a:xfrm>
            <a:off x="3795600" y="1672125"/>
            <a:ext cx="15132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3b1534cc4_1_464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7" name="Google Shape;347;g3a3b1534cc4_1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g3a3b1534cc4_1_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g3a3b1534cc4_1_4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g3a3b1534cc4_1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g3a3b1534cc4_1_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g3a3b1534cc4_1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g3a3b1534cc4_1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g3a3b1534cc4_1_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3a3b1534cc4_1_464"/>
          <p:cNvSpPr/>
          <p:nvPr/>
        </p:nvSpPr>
        <p:spPr>
          <a:xfrm>
            <a:off x="1757363" y="1614488"/>
            <a:ext cx="7653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g3a3b1534cc4_1_4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50" y="790237"/>
            <a:ext cx="8078475" cy="2849075"/>
          </a:xfrm>
          <a:prstGeom prst="rect">
            <a:avLst/>
          </a:prstGeom>
          <a:solidFill>
            <a:srgbClr val="1C1C5D"/>
          </a:solidFill>
          <a:ln>
            <a:noFill/>
          </a:ln>
        </p:spPr>
      </p:pic>
      <p:sp>
        <p:nvSpPr>
          <p:cNvPr id="357" name="Google Shape;357;g3a3b1534cc4_1_464"/>
          <p:cNvSpPr/>
          <p:nvPr/>
        </p:nvSpPr>
        <p:spPr>
          <a:xfrm>
            <a:off x="3795600" y="1672125"/>
            <a:ext cx="15132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3b1534cc4_1_464"/>
          <p:cNvSpPr/>
          <p:nvPr/>
        </p:nvSpPr>
        <p:spPr>
          <a:xfrm>
            <a:off x="6361775" y="1672127"/>
            <a:ext cx="765300" cy="400800"/>
          </a:xfrm>
          <a:prstGeom prst="rect">
            <a:avLst/>
          </a:prstGeom>
          <a:noFill/>
          <a:ln cap="flat" cmpd="sng" w="28575">
            <a:solidFill>
              <a:srgbClr val="F46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3a3b1534cc4_1_464"/>
          <p:cNvSpPr/>
          <p:nvPr/>
        </p:nvSpPr>
        <p:spPr>
          <a:xfrm>
            <a:off x="532750" y="3639325"/>
            <a:ext cx="80784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❌ Solidity sees “NonZeroAddress” as an alias for “address” for purposes of ABI encoding/decoding</a:t>
            </a:r>
            <a:endParaRPr sz="12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99999"/>
                </a:solidFill>
                <a:latin typeface="Overpass"/>
                <a:ea typeface="Overpass"/>
                <a:cs typeface="Overpass"/>
                <a:sym typeface="Overpass"/>
              </a:rPr>
              <a:t>❌ Will not validate our invariant that “x != 0”</a:t>
            </a:r>
            <a:endParaRPr sz="1200">
              <a:solidFill>
                <a:srgbClr val="999999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❌ Will decode &amp; instantiate “address(0)” as a “NonZeroAddress” without errors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60" name="Google Shape;360;g3a3b1534cc4_1_464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EEC659"/>
                </a:solidFill>
                <a:latin typeface="Overpass"/>
                <a:ea typeface="Overpass"/>
                <a:cs typeface="Overpass"/>
                <a:sym typeface="Overpass"/>
              </a:rPr>
              <a:t>…let’s take a closer look 👀</a:t>
            </a:r>
            <a:endParaRPr i="0" sz="1050" u="none" cap="none" strike="noStrike">
              <a:solidFill>
                <a:srgbClr val="EEC65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g3a3b1534cc4_1_35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2B247C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g3a3b1534cc4_1_35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g3a3b1534cc4_1_35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9" name="Google Shape;369;g3a3b1534cc4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g3a3b1534cc4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g3a3b1534cc4_1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g3a3b1534cc4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g3a3b1534cc4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3a3b1534cc4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g3a3b1534cc4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g3a3b1534cc4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a3b1534cc4_1_35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solc tdd.sol 2&gt;&amp;1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g3a3b1534cc4_1_35"/>
          <p:cNvSpPr/>
          <p:nvPr/>
        </p:nvSpPr>
        <p:spPr>
          <a:xfrm>
            <a:off x="476250" y="1781175"/>
            <a:ext cx="4076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1"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Solidity TDD Pitfalls</a:t>
            </a:r>
            <a:endParaRPr b="1"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79" name="Google Shape;379;g3a3b1534cc4_1_35"/>
          <p:cNvSpPr/>
          <p:nvPr/>
        </p:nvSpPr>
        <p:spPr>
          <a:xfrm>
            <a:off x="5028700" y="1633800"/>
            <a:ext cx="4029000" cy="18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❌ Users can override encapsulation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❌ Compiler will directly instantiate types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❌</a:t>
            </a: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 Structs not zero-cost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❌ Repetitive boilerplate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❌ No standard library</a:t>
            </a:r>
            <a:endParaRPr sz="1575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3b1534cc4_1_57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6" name="Google Shape;386;g3a3b1534cc4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1175" y="4108263"/>
            <a:ext cx="1866900" cy="1869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7" name="Google Shape;387;g3a3b1534cc4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8" name="Google Shape;388;g3a3b1534cc4_1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9" name="Google Shape;389;g3a3b1534cc4_1_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0" name="Google Shape;390;g3a3b1534cc4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1" name="Google Shape;391;g3a3b1534cc4_1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2" name="Google Shape;392;g3a3b1534cc4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3" name="Google Shape;393;g3a3b1534cc4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4" name="Google Shape;394;g3a3b1534cc4_1_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a3b1534cc4_1_57"/>
          <p:cNvSpPr/>
          <p:nvPr/>
        </p:nvSpPr>
        <p:spPr>
          <a:xfrm>
            <a:off x="1757363" y="1614488"/>
            <a:ext cx="7653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-US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3a3b1534cc4_1_57"/>
          <p:cNvSpPr/>
          <p:nvPr/>
        </p:nvSpPr>
        <p:spPr>
          <a:xfrm>
            <a:off x="1136700" y="1859250"/>
            <a:ext cx="6870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800"/>
              <a:buFont typeface="Overpass Mono"/>
              <a:buNone/>
            </a:pPr>
            <a:r>
              <a:rPr lang="en-US" sz="1800">
                <a:solidFill>
                  <a:srgbClr val="F46B84"/>
                </a:solidFill>
                <a:latin typeface="Overpass Mono"/>
                <a:ea typeface="Overpass Mono"/>
                <a:cs typeface="Overpass Mono"/>
                <a:sym typeface="Overpass Mono"/>
              </a:rPr>
              <a:t>Most of these issues are </a:t>
            </a:r>
            <a:r>
              <a:rPr b="1" i="1" lang="en-US" sz="1800">
                <a:solidFill>
                  <a:srgbClr val="F46B84"/>
                </a:solidFill>
                <a:latin typeface="Overpass Mono"/>
                <a:ea typeface="Overpass Mono"/>
                <a:cs typeface="Overpass Mono"/>
                <a:sym typeface="Overpass Mono"/>
              </a:rPr>
              <a:t>language level </a:t>
            </a:r>
            <a:r>
              <a:rPr lang="en-US" sz="1800">
                <a:solidFill>
                  <a:srgbClr val="F46B84"/>
                </a:solidFill>
                <a:latin typeface="Overpass Mono"/>
                <a:ea typeface="Overpass Mono"/>
                <a:cs typeface="Overpass Mono"/>
                <a:sym typeface="Overpass Mono"/>
              </a:rPr>
              <a:t>issues</a:t>
            </a:r>
            <a:endParaRPr sz="1800" u="none" cap="none" strike="noStrike">
              <a:solidFill>
                <a:srgbClr val="F46B84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97" name="Google Shape;397;g3a3b1534cc4_1_57"/>
          <p:cNvSpPr/>
          <p:nvPr/>
        </p:nvSpPr>
        <p:spPr>
          <a:xfrm>
            <a:off x="2171250" y="2700150"/>
            <a:ext cx="48015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800"/>
              <a:buFont typeface="Overpass Mono"/>
              <a:buNone/>
            </a:pPr>
            <a:r>
              <a:rPr lang="en-US">
                <a:solidFill>
                  <a:srgbClr val="EEC659"/>
                </a:solidFill>
                <a:latin typeface="Overpass Mono"/>
                <a:ea typeface="Overpass Mono"/>
                <a:cs typeface="Overpass Mono"/>
                <a:sym typeface="Overpass Mono"/>
              </a:rPr>
              <a:t>To fix these we need to change the language, or just </a:t>
            </a:r>
            <a:r>
              <a:rPr lang="en-US" u="sng">
                <a:solidFill>
                  <a:srgbClr val="EEC659"/>
                </a:solidFill>
                <a:latin typeface="Overpass Mono"/>
                <a:ea typeface="Overpass Mono"/>
                <a:cs typeface="Overpass Mono"/>
                <a:sym typeface="Overpass Mono"/>
              </a:rPr>
              <a:t>build our own</a:t>
            </a:r>
            <a:endParaRPr u="sng" cap="none" strike="noStrike">
              <a:solidFill>
                <a:srgbClr val="EEC65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a1e233db00_0_28"/>
          <p:cNvSpPr/>
          <p:nvPr/>
        </p:nvSpPr>
        <p:spPr>
          <a:xfrm>
            <a:off x="476250" y="1366838"/>
            <a:ext cx="43053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3a1e233db00_0_28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" name="Google Shape;36;g3a1e233db0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g3a1e233db0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g3a1e233db00_0_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g3a1e233db0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g3a1e233db0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g3a1e233db0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g3a1e233db00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g3a1e233db0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a1e233db00_0_28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whoami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3a1e233db00_0_28"/>
          <p:cNvSpPr/>
          <p:nvPr/>
        </p:nvSpPr>
        <p:spPr>
          <a:xfrm>
            <a:off x="476250" y="2013809"/>
            <a:ext cx="4762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Philippe Dumonet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aka </a:t>
            </a: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Philogy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6" name="Google Shape;46;g3a1e233db00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350" y="874614"/>
            <a:ext cx="2545751" cy="33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3a1e233db00_0_28"/>
          <p:cNvSpPr/>
          <p:nvPr/>
        </p:nvSpPr>
        <p:spPr>
          <a:xfrm>
            <a:off x="476250" y="3090874"/>
            <a:ext cx="4762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Char char="●"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~5 years experience working with smart contracts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Programming Language R&amp;D</a:t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Lead Security Researcher @ Spearbit</a:t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Lead Smart Contract Engineer @ Sorella</a:t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preencoded.png" id="48" name="Google Shape;48;g3a1e233db00_0_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2863" y="3327038"/>
            <a:ext cx="1481138" cy="1483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3b1534cc4_1_0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4" name="Google Shape;404;g3a3b1534cc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g3a3b1534cc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g3a3b1534cc4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31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g3a3b1534cc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g3a3b1534cc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g3a3b1534cc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g3a3b1534cc4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g3a3b1534cc4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3a3b1534cc4_1_0"/>
          <p:cNvSpPr/>
          <p:nvPr/>
        </p:nvSpPr>
        <p:spPr>
          <a:xfrm>
            <a:off x="476250" y="381000"/>
            <a:ext cx="1362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sensei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3a3b1534cc4_1_0"/>
          <p:cNvSpPr/>
          <p:nvPr/>
        </p:nvSpPr>
        <p:spPr>
          <a:xfrm>
            <a:off x="1240638" y="2262138"/>
            <a:ext cx="66627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Overpass"/>
              <a:buNone/>
            </a:pPr>
            <a:r>
              <a:rPr lang="en-US" sz="3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Introducing: Sensei</a:t>
            </a:r>
            <a:endParaRPr sz="3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4" name="Google Shape;414;g3a3b1534cc4_1_0"/>
          <p:cNvSpPr/>
          <p:nvPr/>
        </p:nvSpPr>
        <p:spPr>
          <a:xfrm>
            <a:off x="1240650" y="2881354"/>
            <a:ext cx="6662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Overpass"/>
              <a:buNone/>
            </a:pPr>
            <a:r>
              <a:rPr lang="en-US" sz="2000">
                <a:solidFill>
                  <a:srgbClr val="58D69A"/>
                </a:solidFill>
                <a:latin typeface="Overpass"/>
                <a:ea typeface="Overpass"/>
                <a:cs typeface="Overpass"/>
                <a:sym typeface="Overpass"/>
              </a:rPr>
              <a:t>Helping good devs write better EVM contracts</a:t>
            </a:r>
            <a:endParaRPr sz="2000">
              <a:solidFill>
                <a:srgbClr val="58D69A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3b1534cc4_1_77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1" name="Google Shape;421;g3a3b1534cc4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g3a3b1534cc4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g3a3b1534cc4_1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g3a3b1534cc4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g3a3b1534cc4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g3a3b1534cc4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g3a3b1534cc4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g3a3b1534cc4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a3b1534cc4_1_77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sensei goals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3a3b1534cc4_1_77"/>
          <p:cNvSpPr/>
          <p:nvPr/>
        </p:nvSpPr>
        <p:spPr>
          <a:xfrm>
            <a:off x="-50" y="1672400"/>
            <a:ext cx="31053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⚡️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g3a3b1534cc4_1_77"/>
          <p:cNvSpPr/>
          <p:nvPr/>
        </p:nvSpPr>
        <p:spPr>
          <a:xfrm>
            <a:off x="159550" y="3110000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Fast Compile Times</a:t>
            </a:r>
            <a:endParaRPr b="1"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Goal: 500ms worst case debug build 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32" name="Google Shape;432;g3a3b1534cc4_1_77"/>
          <p:cNvSpPr/>
          <p:nvPr/>
        </p:nvSpPr>
        <p:spPr>
          <a:xfrm>
            <a:off x="3093225" y="1672400"/>
            <a:ext cx="2981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🧱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g3a3b1534cc4_1_77"/>
          <p:cNvSpPr/>
          <p:nvPr/>
        </p:nvSpPr>
        <p:spPr>
          <a:xfrm>
            <a:off x="6086425" y="1672400"/>
            <a:ext cx="30576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🔨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3a3b1534cc4_1_77"/>
          <p:cNvSpPr/>
          <p:nvPr/>
        </p:nvSpPr>
        <p:spPr>
          <a:xfrm>
            <a:off x="6222175" y="3110000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Editor Support</a:t>
            </a:r>
            <a:endParaRPr b="1"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LSP with autocomplete &amp; go-to-definition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35" name="Google Shape;435;g3a3b1534cc4_1_77"/>
          <p:cNvSpPr/>
          <p:nvPr/>
        </p:nvSpPr>
        <p:spPr>
          <a:xfrm>
            <a:off x="3190825" y="3110000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Standard Library</a:t>
            </a:r>
            <a:endParaRPr b="1"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ABI, EIP712, TDD, ERC20, ERC721, etc.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36" name="Google Shape;436;g3a3b1534cc4_1_77"/>
          <p:cNvSpPr/>
          <p:nvPr/>
        </p:nvSpPr>
        <p:spPr>
          <a:xfrm>
            <a:off x="2429400" y="672455"/>
            <a:ext cx="4285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2400">
                <a:solidFill>
                  <a:srgbClr val="58D69A"/>
                </a:solidFill>
                <a:latin typeface="Overpass Mono"/>
                <a:ea typeface="Overpass Mono"/>
                <a:cs typeface="Overpass Mono"/>
                <a:sym typeface="Overpass Mono"/>
              </a:rPr>
              <a:t>Day 1 Goals</a:t>
            </a:r>
            <a:endParaRPr b="1" sz="2400">
              <a:solidFill>
                <a:srgbClr val="58D69A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3b1534cc4_1_181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3" name="Google Shape;443;g3a3b1534cc4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4" name="Google Shape;444;g3a3b1534cc4_1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5" name="Google Shape;445;g3a3b1534cc4_1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6" name="Google Shape;446;g3a3b1534cc4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7" name="Google Shape;447;g3a3b1534cc4_1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8" name="Google Shape;448;g3a3b1534cc4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9" name="Google Shape;449;g3a3b1534cc4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0" name="Google Shape;450;g3a3b1534cc4_1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a3b1534cc4_1_181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sensei docs/tdd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3a3b1534cc4_1_181"/>
          <p:cNvSpPr/>
          <p:nvPr/>
        </p:nvSpPr>
        <p:spPr>
          <a:xfrm>
            <a:off x="-37" y="1672399"/>
            <a:ext cx="31053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💊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3a3b1534cc4_1_181"/>
          <p:cNvSpPr/>
          <p:nvPr/>
        </p:nvSpPr>
        <p:spPr>
          <a:xfrm>
            <a:off x="159563" y="3109999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Encapsulation</a:t>
            </a:r>
            <a:endParaRPr b="1"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Private/public methods, functions &amp; attributes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54" name="Google Shape;454;g3a3b1534cc4_1_181"/>
          <p:cNvSpPr/>
          <p:nvPr/>
        </p:nvSpPr>
        <p:spPr>
          <a:xfrm>
            <a:off x="3105113" y="1672399"/>
            <a:ext cx="29814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⚜️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3a3b1534cc4_1_181"/>
          <p:cNvSpPr/>
          <p:nvPr/>
        </p:nvSpPr>
        <p:spPr>
          <a:xfrm>
            <a:off x="6086438" y="1672399"/>
            <a:ext cx="30576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7200">
                <a:solidFill>
                  <a:srgbClr val="F8F8FF"/>
                </a:solidFill>
                <a:latin typeface="Calibri"/>
                <a:ea typeface="Calibri"/>
                <a:cs typeface="Calibri"/>
                <a:sym typeface="Calibri"/>
              </a:rPr>
              <a:t>📊</a:t>
            </a:r>
            <a:endParaRPr b="0" i="0" sz="7200" u="none" cap="none" strike="noStrike">
              <a:solidFill>
                <a:srgbClr val="F8F8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3a3b1534cc4_1_181"/>
          <p:cNvSpPr/>
          <p:nvPr/>
        </p:nvSpPr>
        <p:spPr>
          <a:xfrm>
            <a:off x="6222188" y="3109999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Gas Optimization</a:t>
            </a:r>
            <a:endParaRPr b="1"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Stronger inlining, structs members on stack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57" name="Google Shape;457;g3a3b1534cc4_1_181"/>
          <p:cNvSpPr/>
          <p:nvPr/>
        </p:nvSpPr>
        <p:spPr>
          <a:xfrm>
            <a:off x="3202713" y="3109999"/>
            <a:ext cx="27861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Generics</a:t>
            </a:r>
            <a:endParaRPr b="1"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2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Make any code reusable with minimal boilerplate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58" name="Google Shape;458;g3a3b1534cc4_1_181"/>
          <p:cNvSpPr/>
          <p:nvPr/>
        </p:nvSpPr>
        <p:spPr>
          <a:xfrm>
            <a:off x="2429400" y="672455"/>
            <a:ext cx="4285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2400">
                <a:solidFill>
                  <a:srgbClr val="58D69A"/>
                </a:solidFill>
                <a:latin typeface="Overpass Mono"/>
                <a:ea typeface="Overpass Mono"/>
                <a:cs typeface="Overpass Mono"/>
                <a:sym typeface="Overpass Mono"/>
              </a:rPr>
              <a:t>TDD-Focused Upgrades </a:t>
            </a:r>
            <a:endParaRPr b="1" sz="2400">
              <a:solidFill>
                <a:srgbClr val="58D69A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3b1534cc4_1_260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5" name="Google Shape;465;g3a3b1534cc4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6" name="Google Shape;466;g3a3b1534cc4_1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7" name="Google Shape;467;g3a3b1534cc4_1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8" name="Google Shape;468;g3a3b1534cc4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g3a3b1534cc4_1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g3a3b1534cc4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g3a3b1534cc4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g3a3b1534cc4_1_2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3a3b1534cc4_1_260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evm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3a3b1534cc4_1_260"/>
          <p:cNvSpPr/>
          <p:nvPr/>
        </p:nvSpPr>
        <p:spPr>
          <a:xfrm>
            <a:off x="1449900" y="672450"/>
            <a:ext cx="62442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b="1" lang="en-US" sz="2400">
                <a:solidFill>
                  <a:srgbClr val="EEC659"/>
                </a:solidFill>
                <a:latin typeface="Overpass Mono"/>
                <a:ea typeface="Overpass Mono"/>
                <a:cs typeface="Overpass Mono"/>
                <a:sym typeface="Overpass Mono"/>
              </a:rPr>
              <a:t>Why do we need a new language?</a:t>
            </a:r>
            <a:endParaRPr b="1" sz="2400">
              <a:solidFill>
                <a:srgbClr val="EEC65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75" name="Google Shape;475;g3a3b1534cc4_1_260"/>
          <p:cNvPicPr preferRelativeResize="0"/>
          <p:nvPr/>
        </p:nvPicPr>
        <p:blipFill rotWithShape="1">
          <a:blip r:embed="rId6">
            <a:alphaModFix/>
          </a:blip>
          <a:srcRect b="11312" l="13891" r="15987" t="7768"/>
          <a:stretch/>
        </p:blipFill>
        <p:spPr>
          <a:xfrm>
            <a:off x="1233212" y="1672400"/>
            <a:ext cx="521799" cy="78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a3b1534cc4_1_260"/>
          <p:cNvPicPr preferRelativeResize="0"/>
          <p:nvPr/>
        </p:nvPicPr>
        <p:blipFill rotWithShape="1">
          <a:blip r:embed="rId7">
            <a:alphaModFix/>
          </a:blip>
          <a:srcRect b="1620" l="5588" r="5703" t="3619"/>
          <a:stretch/>
        </p:blipFill>
        <p:spPr>
          <a:xfrm>
            <a:off x="4278713" y="1715412"/>
            <a:ext cx="634124" cy="6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a3b1534cc4_1_260"/>
          <p:cNvPicPr preferRelativeResize="0"/>
          <p:nvPr/>
        </p:nvPicPr>
        <p:blipFill rotWithShape="1">
          <a:blip r:embed="rId6">
            <a:alphaModFix/>
          </a:blip>
          <a:srcRect b="11312" l="13891" r="15987" t="7768"/>
          <a:stretch/>
        </p:blipFill>
        <p:spPr>
          <a:xfrm>
            <a:off x="7354362" y="1597500"/>
            <a:ext cx="521799" cy="7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a3b1534cc4_1_260"/>
          <p:cNvSpPr/>
          <p:nvPr/>
        </p:nvSpPr>
        <p:spPr>
          <a:xfrm>
            <a:off x="0" y="2498750"/>
            <a:ext cx="30228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Solidity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large backlog of existing issues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team conservative about changes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legacy codebase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79" name="Google Shape;479;g3a3b1534cc4_1_260"/>
          <p:cNvSpPr/>
          <p:nvPr/>
        </p:nvSpPr>
        <p:spPr>
          <a:xfrm>
            <a:off x="3022875" y="2498750"/>
            <a:ext cx="31458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Vyper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simplicity maximalism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building IR alone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not prioritizing key dev needs (storage packing, dyn. </a:t>
            </a: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memory</a:t>
            </a: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)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0" name="Google Shape;480;g3a3b1534cc4_1_260"/>
          <p:cNvSpPr/>
          <p:nvPr/>
        </p:nvSpPr>
        <p:spPr>
          <a:xfrm>
            <a:off x="7750650" y="1696200"/>
            <a:ext cx="1026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D9D9D9"/>
                </a:solidFill>
                <a:latin typeface="Overpass Mono"/>
                <a:ea typeface="Overpass Mono"/>
                <a:cs typeface="Overpass Mono"/>
                <a:sym typeface="Overpass Mono"/>
              </a:rPr>
              <a:t>++</a:t>
            </a:r>
            <a:endParaRPr sz="4000">
              <a:solidFill>
                <a:srgbClr val="D9D9D9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481" name="Google Shape;481;g3a3b1534cc4_1_260"/>
          <p:cNvSpPr/>
          <p:nvPr/>
        </p:nvSpPr>
        <p:spPr>
          <a:xfrm>
            <a:off x="6168675" y="2498750"/>
            <a:ext cx="29754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Core Solidity</a:t>
            </a:r>
            <a:endParaRPr sz="12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complex type system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split solc focus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900"/>
              <a:buFont typeface="Overpass Mono"/>
              <a:buChar char="●"/>
            </a:pPr>
            <a:r>
              <a:rPr lang="en-US" sz="9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unclear how to contribute</a:t>
            </a:r>
            <a:endParaRPr sz="9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cxnSp>
        <p:nvCxnSpPr>
          <p:cNvPr id="482" name="Google Shape;482;g3a3b1534cc4_1_260"/>
          <p:cNvCxnSpPr/>
          <p:nvPr/>
        </p:nvCxnSpPr>
        <p:spPr>
          <a:xfrm>
            <a:off x="11150" y="3925225"/>
            <a:ext cx="91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g3a3b1534cc4_1_260"/>
          <p:cNvSpPr/>
          <p:nvPr/>
        </p:nvSpPr>
        <p:spPr>
          <a:xfrm>
            <a:off x="365625" y="3901775"/>
            <a:ext cx="84603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Competition + I think it’d be Fun</a:t>
            </a:r>
            <a:endParaRPr sz="180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"/>
          <p:cNvSpPr/>
          <p:nvPr/>
        </p:nvSpPr>
        <p:spPr>
          <a:xfrm>
            <a:off x="4821300" y="1108593"/>
            <a:ext cx="40767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(insert FOMO title to get you to scan)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490" name="Google Shape;4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425" y="2294488"/>
            <a:ext cx="1740455" cy="174045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9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2" name="Google Shape;4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3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1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4" name="Google Shape;49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311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331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9"/>
          <p:cNvSpPr/>
          <p:nvPr/>
        </p:nvSpPr>
        <p:spPr>
          <a:xfrm>
            <a:off x="476250" y="381000"/>
            <a:ext cx="38862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sensei join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9"/>
          <p:cNvSpPr/>
          <p:nvPr/>
        </p:nvSpPr>
        <p:spPr>
          <a:xfrm>
            <a:off x="0" y="2045250"/>
            <a:ext cx="45720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verpass"/>
              <a:buNone/>
            </a:pPr>
            <a:r>
              <a:rPr b="1"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Closed Beta Begins:</a:t>
            </a:r>
            <a:endParaRPr b="1"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ctr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verpass"/>
              <a:buNone/>
            </a:pPr>
            <a:r>
              <a:rPr b="1" lang="en-US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Q1 2026</a:t>
            </a:r>
            <a:endParaRPr i="0" sz="3000" u="none" cap="none" strike="noStrike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02" name="Google Shape;502;p19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a4a4d85c3b_0_3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9" name="Google Shape;509;g3a4a4d85c3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0" name="Google Shape;510;g3a4a4d85c3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1" name="Google Shape;511;g3a4a4d85c3b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31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2" name="Google Shape;512;g3a4a4d85c3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3" name="Google Shape;513;g3a4a4d85c3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4" name="Google Shape;514;g3a4a4d85c3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5" name="Google Shape;515;g3a4a4d85c3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16" name="Google Shape;516;g3a4a4d85c3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a4a4d85c3b_0_3"/>
          <p:cNvSpPr/>
          <p:nvPr/>
        </p:nvSpPr>
        <p:spPr>
          <a:xfrm>
            <a:off x="476250" y="381000"/>
            <a:ext cx="1362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18 NOV 2025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g3a4a4d85c3b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9125" y="4338490"/>
            <a:ext cx="367212" cy="36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a4a4d85c3b_0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3535" y="4338490"/>
            <a:ext cx="367210" cy="36721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g3a4a4d85c3b_0_3"/>
          <p:cNvSpPr/>
          <p:nvPr/>
        </p:nvSpPr>
        <p:spPr>
          <a:xfrm>
            <a:off x="3615947" y="4338490"/>
            <a:ext cx="367500" cy="367500"/>
          </a:xfrm>
          <a:prstGeom prst="ellipse">
            <a:avLst/>
          </a:prstGeom>
          <a:solidFill>
            <a:schemeClr val="dk1"/>
          </a:solidFill>
          <a:ln cap="flat" cmpd="sng" w="18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7600" lIns="17600" spcFirstLastPara="1" rIns="17600" wrap="square" tIns="17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9"/>
          </a:p>
        </p:txBody>
      </p:sp>
      <p:pic>
        <p:nvPicPr>
          <p:cNvPr id="521" name="Google Shape;521;g3a4a4d85c3b_0_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7851" y="4407910"/>
            <a:ext cx="223200" cy="2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a4a4d85c3b_0_3"/>
          <p:cNvSpPr/>
          <p:nvPr/>
        </p:nvSpPr>
        <p:spPr>
          <a:xfrm>
            <a:off x="1240650" y="1867190"/>
            <a:ext cx="66627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Overpass"/>
              <a:buNone/>
            </a:pPr>
            <a:r>
              <a:rPr b="0" i="0" lang="en-US" sz="405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Q&amp;A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3" name="Google Shape;523;g3a4a4d85c3b_0_3"/>
          <p:cNvSpPr/>
          <p:nvPr/>
        </p:nvSpPr>
        <p:spPr>
          <a:xfrm>
            <a:off x="1666347" y="4233475"/>
            <a:ext cx="1134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225" lIns="80500" spcFirstLastPara="1" rIns="80500" wrap="square" tIns="402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67"/>
              <a:buFont typeface="Overpass"/>
              <a:buNone/>
            </a:pPr>
            <a:r>
              <a:rPr lang="en-US" sz="1585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philogy</a:t>
            </a:r>
            <a:endParaRPr sz="1585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24" name="Google Shape;524;g3a4a4d85c3b_0_3"/>
          <p:cNvSpPr/>
          <p:nvPr/>
        </p:nvSpPr>
        <p:spPr>
          <a:xfrm>
            <a:off x="3983169" y="4233475"/>
            <a:ext cx="1300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225" lIns="80500" spcFirstLastPara="1" rIns="80500" wrap="square" tIns="402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67"/>
              <a:buFont typeface="Overpass"/>
              <a:buNone/>
            </a:pPr>
            <a:r>
              <a:rPr lang="en-US" sz="1585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philogy</a:t>
            </a:r>
            <a:endParaRPr sz="1585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525" name="Google Shape;525;g3a4a4d85c3b_0_3"/>
          <p:cNvSpPr/>
          <p:nvPr/>
        </p:nvSpPr>
        <p:spPr>
          <a:xfrm>
            <a:off x="6420768" y="4233475"/>
            <a:ext cx="1424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225" lIns="80500" spcFirstLastPara="1" rIns="80500" wrap="square" tIns="402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67"/>
              <a:buFont typeface="Overpass"/>
              <a:buNone/>
            </a:pPr>
            <a:r>
              <a:rPr lang="en-US" sz="1585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philogy.21</a:t>
            </a:r>
            <a:endParaRPr sz="1585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31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" name="Google Shape;5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476250" y="381000"/>
            <a:ext cx="13620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$ cat intro-1.txt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1240625" y="1422088"/>
            <a:ext cx="6662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2D2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The Bar is High: Write Bug-Free Code or Die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99" y="2952250"/>
            <a:ext cx="2039033" cy="878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675" y="3631599"/>
            <a:ext cx="1413409" cy="8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0909" y="3562140"/>
            <a:ext cx="1834757" cy="73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4294" y="2791361"/>
            <a:ext cx="2395577" cy="109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575" y="3492095"/>
            <a:ext cx="1822177" cy="980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 rotWithShape="1">
          <a:blip r:embed="rId11">
            <a:alphaModFix/>
          </a:blip>
          <a:srcRect b="0" l="0" r="17218" t="0"/>
          <a:stretch/>
        </p:blipFill>
        <p:spPr>
          <a:xfrm>
            <a:off x="5530704" y="3624895"/>
            <a:ext cx="1637507" cy="71481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7178500" y="2996225"/>
            <a:ext cx="23232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2D2FF"/>
              </a:buClr>
              <a:buSzPts val="2400"/>
              <a:buFont typeface="Overpass Mono"/>
              <a:buNone/>
            </a:pPr>
            <a:r>
              <a:rPr lang="en-US" sz="12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... and dozens more</a:t>
            </a:r>
            <a:endParaRPr sz="12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/>
          <p:nvPr/>
        </p:nvSpPr>
        <p:spPr>
          <a:xfrm>
            <a:off x="476250" y="1366838"/>
            <a:ext cx="43053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426" y="4411613"/>
            <a:ext cx="1481138" cy="1483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/>
          <p:nvPr/>
        </p:nvSpPr>
        <p:spPr>
          <a:xfrm>
            <a:off x="476250" y="381000"/>
            <a:ext cx="38862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cat intro-2.txt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535050" y="1781113"/>
            <a:ext cx="80739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Security = Resources * Productivity</a:t>
            </a:r>
            <a:endParaRPr sz="2400">
              <a:solidFill>
                <a:srgbClr val="FFFF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476250" y="3090863"/>
            <a:ext cx="4762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g3993ae59646_0_0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2B247C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g3993ae59646_0_0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g3993ae59646_0_0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" name="Google Shape;99;g3993ae596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g3993ae596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g3993ae5964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g3993ae596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3" name="Google Shape;103;g3993ae596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g3993ae596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5" name="Google Shape;105;g3993ae596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g3993ae596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993ae59646_0_0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tdd --help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993ae59646_0_0"/>
          <p:cNvSpPr/>
          <p:nvPr/>
        </p:nvSpPr>
        <p:spPr>
          <a:xfrm>
            <a:off x="476250" y="1781175"/>
            <a:ext cx="4076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1"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What is Type Driven Development (TDD)?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993ae59646_0_0"/>
          <p:cNvSpPr/>
          <p:nvPr/>
        </p:nvSpPr>
        <p:spPr>
          <a:xfrm>
            <a:off x="5048250" y="1781175"/>
            <a:ext cx="40290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📝  Types as Documentation</a:t>
            </a:r>
            <a:endParaRPr sz="180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🔍  </a:t>
            </a:r>
            <a:r>
              <a:rPr lang="en-US" sz="180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Types as Cheap Static Analysis</a:t>
            </a:r>
            <a:endParaRPr sz="180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🔧  Design through Types</a:t>
            </a:r>
            <a:endParaRPr sz="180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0" name="Google Shape;110;g3993ae59646_0_0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93ae59646_0_39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993ae59646_0_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g3993ae59646_0_39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g3993ae59646_0_39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g3993ae5964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g3993ae59646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g3993ae59646_0_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g3993ae5964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g3993ae59646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g3993ae5964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g3993ae59646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g3993ae59646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993ae59646_0_39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man ecrecover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993ae59646_0_39"/>
          <p:cNvSpPr/>
          <p:nvPr/>
        </p:nvSpPr>
        <p:spPr>
          <a:xfrm>
            <a:off x="476250" y="1252550"/>
            <a:ext cx="369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Case Study I: ecrecover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3993ae59646_0_39"/>
          <p:cNvSpPr/>
          <p:nvPr/>
        </p:nvSpPr>
        <p:spPr>
          <a:xfrm>
            <a:off x="476250" y="2572637"/>
            <a:ext cx="40767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⚠️ have to </a:t>
            </a:r>
            <a:r>
              <a:rPr b="1"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remember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address(0) means failure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⚠️ no clear difference between 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checked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&amp; unchecked state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💡Solution: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Introduce a type to make difference clear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31" name="Google Shape;131;g3993ae59646_0_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3463" y="678898"/>
            <a:ext cx="344906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3993ae59646_0_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674" y="1822375"/>
            <a:ext cx="3294674" cy="10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993ae59646_0_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9863" y="3107477"/>
            <a:ext cx="4196303" cy="158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g3993ae59646_0_39"/>
          <p:cNvCxnSpPr/>
          <p:nvPr/>
        </p:nvCxnSpPr>
        <p:spPr>
          <a:xfrm>
            <a:off x="5576600" y="3541125"/>
            <a:ext cx="675600" cy="0"/>
          </a:xfrm>
          <a:prstGeom prst="straightConnector1">
            <a:avLst/>
          </a:prstGeom>
          <a:noFill/>
          <a:ln cap="flat" cmpd="sng" w="28575">
            <a:solidFill>
              <a:srgbClr val="58D69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93ae59646_0_98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993ae59646_0_9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g3993ae59646_0_98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g3993ae59646_0_98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g3993ae59646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3993ae59646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g3993ae59646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3993ae59646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3993ae59646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3993ae59646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3993ae59646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g3993ae59646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993ae59646_0_98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man ecrecover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993ae59646_0_98"/>
          <p:cNvSpPr/>
          <p:nvPr/>
        </p:nvSpPr>
        <p:spPr>
          <a:xfrm>
            <a:off x="476250" y="1252550"/>
            <a:ext cx="369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Case Study I: ecrecover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3993ae59646_0_98"/>
          <p:cNvSpPr/>
          <p:nvPr/>
        </p:nvSpPr>
        <p:spPr>
          <a:xfrm>
            <a:off x="476250" y="2572637"/>
            <a:ext cx="40767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✅ custom return type documents possible failure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✅ statically checks that error was handled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✅ removes cognitive burden of remembering edge case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55" name="Google Shape;155;g3993ae59646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850" y="705500"/>
            <a:ext cx="4196299" cy="2413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993ae59646_0_98"/>
          <p:cNvSpPr/>
          <p:nvPr/>
        </p:nvSpPr>
        <p:spPr>
          <a:xfrm>
            <a:off x="5448000" y="3622625"/>
            <a:ext cx="2820000" cy="1214700"/>
          </a:xfrm>
          <a:prstGeom prst="rect">
            <a:avLst/>
          </a:prstGeom>
          <a:solidFill>
            <a:srgbClr val="808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AddressOrError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g3993ae59646_0_98"/>
          <p:cNvSpPr/>
          <p:nvPr/>
        </p:nvSpPr>
        <p:spPr>
          <a:xfrm>
            <a:off x="5637850" y="4024100"/>
            <a:ext cx="1647900" cy="5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address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" name="Google Shape;158;g3993ae59646_0_98"/>
          <p:cNvSpPr/>
          <p:nvPr/>
        </p:nvSpPr>
        <p:spPr>
          <a:xfrm>
            <a:off x="7454700" y="4024100"/>
            <a:ext cx="664200" cy="538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Overpass Mono"/>
                <a:ea typeface="Overpass Mono"/>
                <a:cs typeface="Overpass Mono"/>
                <a:sym typeface="Overpass Mono"/>
              </a:rPr>
              <a:t>error</a:t>
            </a:r>
            <a:endParaRPr sz="1200"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93ae59646_0_122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993ae59646_0_1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g3993ae59646_0_122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g3993ae59646_0_122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8" name="Google Shape;168;g3993ae5964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g3993ae59646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g3993ae59646_0_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g3993ae5964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g3993ae59646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g3993ae5964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g3993ae59646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g3993ae59646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993ae59646_0_122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man unit-math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3993ae59646_0_122"/>
          <p:cNvSpPr/>
          <p:nvPr/>
        </p:nvSpPr>
        <p:spPr>
          <a:xfrm>
            <a:off x="476250" y="1252550"/>
            <a:ext cx="369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Case Study II: math with units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993ae59646_0_122"/>
          <p:cNvSpPr/>
          <p:nvPr/>
        </p:nvSpPr>
        <p:spPr>
          <a:xfrm>
            <a:off x="476250" y="2833850"/>
            <a:ext cx="4076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⚠️ API has footguns (can mix units incorrectly)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⚠️ Documented via parameter names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⚠️ 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Correct usage imposes high cognitive burden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9" name="Google Shape;179;g3993ae59646_0_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250" y="1337913"/>
            <a:ext cx="3729599" cy="24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93ae59646_0_189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993ae59646_0_1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g3993ae59646_0_189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3993ae59646_0_189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g3993ae59646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g3993ae59646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g3993ae59646_0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g3993ae59646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g3993ae59646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g3993ae59646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g3993ae59646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g3993ae59646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993ae59646_0_189"/>
          <p:cNvSpPr/>
          <p:nvPr/>
        </p:nvSpPr>
        <p:spPr>
          <a:xfrm>
            <a:off x="476250" y="381000"/>
            <a:ext cx="388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-US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$ man unit-math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993ae59646_0_189"/>
          <p:cNvSpPr/>
          <p:nvPr/>
        </p:nvSpPr>
        <p:spPr>
          <a:xfrm>
            <a:off x="476250" y="1252550"/>
            <a:ext cx="36957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-US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Case Study II: math with units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993ae59646_0_189"/>
          <p:cNvSpPr/>
          <p:nvPr/>
        </p:nvSpPr>
        <p:spPr>
          <a:xfrm>
            <a:off x="476250" y="2722625"/>
            <a:ext cx="40767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💡 </a:t>
            </a:r>
            <a:r>
              <a:rPr b="1"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Solution:</a:t>
            </a: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pecialize uint256 using custom types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✅ </a:t>
            </a:r>
            <a:r>
              <a:rPr lang="en-US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compiler now statically checks correct usage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✅ correct function automatically chosen based on types</a:t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0" name="Google Shape;200;g3993ae59646_0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137" y="890363"/>
            <a:ext cx="4171738" cy="336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2B247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2025-10-27T11:49:20Z</dcterms:created>
  <dc:creator>PptxGenJS</dc:creator>
</cp:coreProperties>
</file>